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4E8"/>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88" d="100"/>
          <a:sy n="88" d="100"/>
        </p:scale>
        <p:origin x="184"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7782444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5020972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6046728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45285094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2183542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3706992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1575783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44819150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7127333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7958485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6/23/22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3127987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6/23/22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425890280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Lst>
  <p:transition spd="slow">
    <p:push dir="u"/>
  </p:transition>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verlapping hexagons creating a seamless design">
            <a:extLst>
              <a:ext uri="{FF2B5EF4-FFF2-40B4-BE49-F238E27FC236}">
                <a16:creationId xmlns:a16="http://schemas.microsoft.com/office/drawing/2014/main" id="{ED7AD62B-2EF9-CEEF-6C26-DED1A7799E9C}"/>
              </a:ext>
            </a:extLst>
          </p:cNvPr>
          <p:cNvPicPr>
            <a:picLocks noChangeAspect="1"/>
          </p:cNvPicPr>
          <p:nvPr/>
        </p:nvPicPr>
        <p:blipFill rotWithShape="1">
          <a:blip r:embed="rId2"/>
          <a:srcRect t="38885" b="4856"/>
          <a:stretch/>
        </p:blipFill>
        <p:spPr>
          <a:xfrm>
            <a:off x="9" y="-1119"/>
            <a:ext cx="12191982" cy="6859119"/>
          </a:xfrm>
          <a:prstGeom prst="rect">
            <a:avLst/>
          </a:prstGeom>
        </p:spPr>
      </p:pic>
      <p:sp>
        <p:nvSpPr>
          <p:cNvPr id="11" name="Rectangle 10">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7C736-A399-584E-15C3-5F31D320ABDD}"/>
              </a:ext>
            </a:extLst>
          </p:cNvPr>
          <p:cNvSpPr>
            <a:spLocks noGrp="1"/>
          </p:cNvSpPr>
          <p:nvPr>
            <p:ph type="ctrTitle"/>
          </p:nvPr>
        </p:nvSpPr>
        <p:spPr>
          <a:xfrm>
            <a:off x="1783307" y="4136384"/>
            <a:ext cx="8625385" cy="2729554"/>
          </a:xfrm>
        </p:spPr>
        <p:txBody>
          <a:bodyPr>
            <a:normAutofit/>
          </a:bodyPr>
          <a:lstStyle/>
          <a:p>
            <a:r>
              <a:rPr lang="en-US" sz="4000" dirty="0">
                <a:solidFill>
                  <a:srgbClr val="FFFFFF"/>
                </a:solidFill>
              </a:rPr>
              <a:t>Sprint Week 1</a:t>
            </a:r>
            <a:br>
              <a:rPr lang="en-US" sz="4000" dirty="0">
                <a:solidFill>
                  <a:srgbClr val="FFFFFF"/>
                </a:solidFill>
              </a:rPr>
            </a:br>
            <a:br>
              <a:rPr lang="en-US" sz="4000" dirty="0">
                <a:solidFill>
                  <a:srgbClr val="FFFFFF"/>
                </a:solidFill>
              </a:rPr>
            </a:br>
            <a:endParaRPr lang="en-US" sz="4000" dirty="0">
              <a:solidFill>
                <a:srgbClr val="FFFFFF"/>
              </a:solidFill>
            </a:endParaRPr>
          </a:p>
        </p:txBody>
      </p:sp>
      <p:sp>
        <p:nvSpPr>
          <p:cNvPr id="3" name="Subtitle 2">
            <a:extLst>
              <a:ext uri="{FF2B5EF4-FFF2-40B4-BE49-F238E27FC236}">
                <a16:creationId xmlns:a16="http://schemas.microsoft.com/office/drawing/2014/main" id="{36A49928-0421-BC95-A180-B8B669356256}"/>
              </a:ext>
            </a:extLst>
          </p:cNvPr>
          <p:cNvSpPr>
            <a:spLocks noGrp="1"/>
          </p:cNvSpPr>
          <p:nvPr>
            <p:ph type="subTitle" idx="1"/>
          </p:nvPr>
        </p:nvSpPr>
        <p:spPr>
          <a:xfrm>
            <a:off x="3141260" y="5786651"/>
            <a:ext cx="5909481" cy="811373"/>
          </a:xfrm>
        </p:spPr>
        <p:txBody>
          <a:bodyPr>
            <a:normAutofit/>
          </a:bodyPr>
          <a:lstStyle/>
          <a:p>
            <a:r>
              <a:rPr lang="en-US" dirty="0">
                <a:solidFill>
                  <a:srgbClr val="FFFFFF"/>
                </a:solidFill>
              </a:rPr>
              <a:t>Group #5</a:t>
            </a:r>
          </a:p>
        </p:txBody>
      </p:sp>
    </p:spTree>
    <p:extLst>
      <p:ext uri="{BB962C8B-B14F-4D97-AF65-F5344CB8AC3E}">
        <p14:creationId xmlns:p14="http://schemas.microsoft.com/office/powerpoint/2010/main" val="42222563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descr="A close-up of a circuit board&#10;&#10;Description automatically generated with low confidence">
            <a:extLst>
              <a:ext uri="{FF2B5EF4-FFF2-40B4-BE49-F238E27FC236}">
                <a16:creationId xmlns:a16="http://schemas.microsoft.com/office/drawing/2014/main" id="{2DB4E97C-ED26-6183-3CAC-3ED7A992F948}"/>
              </a:ext>
            </a:extLst>
          </p:cNvPr>
          <p:cNvPicPr>
            <a:picLocks noGrp="1" noChangeAspect="1"/>
          </p:cNvPicPr>
          <p:nvPr>
            <p:ph sz="half" idx="2"/>
          </p:nvPr>
        </p:nvPicPr>
        <p:blipFill>
          <a:blip r:embed="rId2"/>
          <a:stretch>
            <a:fillRect/>
          </a:stretch>
        </p:blipFill>
        <p:spPr>
          <a:xfrm>
            <a:off x="0" y="1"/>
            <a:ext cx="12192000" cy="6858000"/>
          </a:xfrm>
        </p:spPr>
      </p:pic>
      <p:sp>
        <p:nvSpPr>
          <p:cNvPr id="4" name="Title 3">
            <a:extLst>
              <a:ext uri="{FF2B5EF4-FFF2-40B4-BE49-F238E27FC236}">
                <a16:creationId xmlns:a16="http://schemas.microsoft.com/office/drawing/2014/main" id="{D0A41715-9FB7-DC55-DB7E-24F612EC4150}"/>
              </a:ext>
            </a:extLst>
          </p:cNvPr>
          <p:cNvSpPr>
            <a:spLocks noGrp="1"/>
          </p:cNvSpPr>
          <p:nvPr>
            <p:ph type="title"/>
          </p:nvPr>
        </p:nvSpPr>
        <p:spPr>
          <a:xfrm>
            <a:off x="839788" y="365125"/>
            <a:ext cx="4872132" cy="1325563"/>
          </a:xfrm>
          <a:solidFill>
            <a:schemeClr val="tx1"/>
          </a:solidFill>
        </p:spPr>
        <p:txBody>
          <a:bodyPr/>
          <a:lstStyle/>
          <a:p>
            <a:pPr algn="ctr"/>
            <a:r>
              <a:rPr lang="en-US" dirty="0">
                <a:solidFill>
                  <a:schemeClr val="bg1"/>
                </a:solidFill>
              </a:rPr>
              <a:t>The end of an Era:</a:t>
            </a:r>
            <a:br>
              <a:rPr lang="en-US" dirty="0">
                <a:solidFill>
                  <a:schemeClr val="bg1"/>
                </a:solidFill>
              </a:rPr>
            </a:br>
            <a:r>
              <a:rPr lang="en-US" dirty="0">
                <a:solidFill>
                  <a:schemeClr val="bg1"/>
                </a:solidFill>
              </a:rPr>
              <a:t>Internet Explorer</a:t>
            </a:r>
          </a:p>
        </p:txBody>
      </p:sp>
      <p:sp>
        <p:nvSpPr>
          <p:cNvPr id="5" name="Text Placeholder 4">
            <a:extLst>
              <a:ext uri="{FF2B5EF4-FFF2-40B4-BE49-F238E27FC236}">
                <a16:creationId xmlns:a16="http://schemas.microsoft.com/office/drawing/2014/main" id="{5B37FE13-AEFC-4428-BF56-6E193F9F54C2}"/>
              </a:ext>
            </a:extLst>
          </p:cNvPr>
          <p:cNvSpPr>
            <a:spLocks noGrp="1"/>
          </p:cNvSpPr>
          <p:nvPr>
            <p:ph type="body" idx="1"/>
          </p:nvPr>
        </p:nvSpPr>
        <p:spPr>
          <a:xfrm>
            <a:off x="839789" y="1681163"/>
            <a:ext cx="4872132" cy="327941"/>
          </a:xfrm>
        </p:spPr>
        <p:txBody>
          <a:bodyPr/>
          <a:lstStyle/>
          <a:p>
            <a:pPr algn="ctr"/>
            <a:r>
              <a:rPr lang="en-US" dirty="0">
                <a:solidFill>
                  <a:schemeClr val="bg1"/>
                </a:solidFill>
                <a:highlight>
                  <a:srgbClr val="000000"/>
                </a:highlight>
              </a:rPr>
              <a:t>Darla Ward</a:t>
            </a:r>
          </a:p>
        </p:txBody>
      </p:sp>
      <p:sp>
        <p:nvSpPr>
          <p:cNvPr id="7" name="Text Placeholder 6">
            <a:extLst>
              <a:ext uri="{FF2B5EF4-FFF2-40B4-BE49-F238E27FC236}">
                <a16:creationId xmlns:a16="http://schemas.microsoft.com/office/drawing/2014/main" id="{76F3489F-B444-DE5C-00AA-9282D0AD9F85}"/>
              </a:ext>
            </a:extLst>
          </p:cNvPr>
          <p:cNvSpPr>
            <a:spLocks noGrp="1"/>
          </p:cNvSpPr>
          <p:nvPr>
            <p:ph type="body" sz="quarter" idx="3"/>
          </p:nvPr>
        </p:nvSpPr>
        <p:spPr>
          <a:xfrm>
            <a:off x="5889809" y="1681163"/>
            <a:ext cx="4849909" cy="327941"/>
          </a:xfrm>
        </p:spPr>
        <p:txBody>
          <a:bodyPr/>
          <a:lstStyle/>
          <a:p>
            <a:pPr algn="ctr"/>
            <a:r>
              <a:rPr lang="en-US" dirty="0">
                <a:solidFill>
                  <a:schemeClr val="bg1"/>
                </a:solidFill>
                <a:highlight>
                  <a:srgbClr val="000000"/>
                </a:highlight>
              </a:rPr>
              <a:t>Jeffrey Coles-Clarke</a:t>
            </a:r>
          </a:p>
        </p:txBody>
      </p:sp>
      <p:sp>
        <p:nvSpPr>
          <p:cNvPr id="9" name="Title 3">
            <a:extLst>
              <a:ext uri="{FF2B5EF4-FFF2-40B4-BE49-F238E27FC236}">
                <a16:creationId xmlns:a16="http://schemas.microsoft.com/office/drawing/2014/main" id="{FACCD904-4C33-7741-A234-F0869D8A3F4F}"/>
              </a:ext>
            </a:extLst>
          </p:cNvPr>
          <p:cNvSpPr txBox="1">
            <a:spLocks/>
          </p:cNvSpPr>
          <p:nvPr/>
        </p:nvSpPr>
        <p:spPr>
          <a:xfrm>
            <a:off x="5867586" y="389164"/>
            <a:ext cx="4872132" cy="1325563"/>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a:lstStyle>
          <a:p>
            <a:pPr algn="ctr"/>
            <a:r>
              <a:rPr lang="en-US" dirty="0">
                <a:solidFill>
                  <a:schemeClr val="bg1"/>
                </a:solidFill>
              </a:rPr>
              <a:t>The Stabilization of the GPU Market</a:t>
            </a:r>
          </a:p>
        </p:txBody>
      </p:sp>
      <p:sp>
        <p:nvSpPr>
          <p:cNvPr id="18" name="Content Placeholder 7">
            <a:extLst>
              <a:ext uri="{FF2B5EF4-FFF2-40B4-BE49-F238E27FC236}">
                <a16:creationId xmlns:a16="http://schemas.microsoft.com/office/drawing/2014/main" id="{7ECC4E22-7D04-A93D-3631-7F9049998722}"/>
              </a:ext>
            </a:extLst>
          </p:cNvPr>
          <p:cNvSpPr txBox="1">
            <a:spLocks/>
          </p:cNvSpPr>
          <p:nvPr/>
        </p:nvSpPr>
        <p:spPr>
          <a:xfrm>
            <a:off x="839788" y="2505075"/>
            <a:ext cx="4872134" cy="368458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b="1"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0"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20" name="Picture 19" descr="Logo&#10;&#10;Description automatically generated">
            <a:extLst>
              <a:ext uri="{FF2B5EF4-FFF2-40B4-BE49-F238E27FC236}">
                <a16:creationId xmlns:a16="http://schemas.microsoft.com/office/drawing/2014/main" id="{F475B780-DBEC-B7B9-0145-B23EFC234B7C}"/>
              </a:ext>
            </a:extLst>
          </p:cNvPr>
          <p:cNvPicPr>
            <a:picLocks noChangeAspect="1"/>
          </p:cNvPicPr>
          <p:nvPr/>
        </p:nvPicPr>
        <p:blipFill rotWithShape="1">
          <a:blip r:embed="rId3"/>
          <a:srcRect l="21638" r="28486"/>
          <a:stretch/>
        </p:blipFill>
        <p:spPr>
          <a:xfrm>
            <a:off x="1314135" y="2136203"/>
            <a:ext cx="3923437" cy="4423459"/>
          </a:xfrm>
          <a:prstGeom prst="rect">
            <a:avLst/>
          </a:prstGeom>
        </p:spPr>
      </p:pic>
      <p:pic>
        <p:nvPicPr>
          <p:cNvPr id="3" name="Picture 2">
            <a:extLst>
              <a:ext uri="{FF2B5EF4-FFF2-40B4-BE49-F238E27FC236}">
                <a16:creationId xmlns:a16="http://schemas.microsoft.com/office/drawing/2014/main" id="{ADECA693-6910-A07F-8519-340C66B6341F}"/>
              </a:ext>
            </a:extLst>
          </p:cNvPr>
          <p:cNvPicPr>
            <a:picLocks noChangeAspect="1"/>
          </p:cNvPicPr>
          <p:nvPr/>
        </p:nvPicPr>
        <p:blipFill>
          <a:blip r:embed="rId4"/>
          <a:stretch>
            <a:fillRect/>
          </a:stretch>
        </p:blipFill>
        <p:spPr>
          <a:xfrm>
            <a:off x="5394351" y="2210698"/>
            <a:ext cx="5575877" cy="3717251"/>
          </a:xfrm>
          <a:prstGeom prst="rect">
            <a:avLst/>
          </a:prstGeom>
        </p:spPr>
      </p:pic>
    </p:spTree>
    <p:extLst>
      <p:ext uri="{BB962C8B-B14F-4D97-AF65-F5344CB8AC3E}">
        <p14:creationId xmlns:p14="http://schemas.microsoft.com/office/powerpoint/2010/main" val="26030967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49" presetClass="entr" presetSubtype="0" decel="10000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 calcmode="lin" valueType="num">
                                      <p:cBhvr>
                                        <p:cTn id="27" dur="500" fill="hold"/>
                                        <p:tgtEl>
                                          <p:spTgt spid="20"/>
                                        </p:tgtEl>
                                        <p:attrNameLst>
                                          <p:attrName>style.rotation</p:attrName>
                                        </p:attrNameLst>
                                      </p:cBhvr>
                                      <p:tavLst>
                                        <p:tav tm="0">
                                          <p:val>
                                            <p:fltVal val="360"/>
                                          </p:val>
                                        </p:tav>
                                        <p:tav tm="100000">
                                          <p:val>
                                            <p:fltVal val="0"/>
                                          </p:val>
                                        </p:tav>
                                      </p:tavLst>
                                    </p:anim>
                                    <p:animEffect transition="in" filter="fade">
                                      <p:cBhvr>
                                        <p:cTn id="28" dur="500"/>
                                        <p:tgtEl>
                                          <p:spTgt spid="20"/>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360"/>
                                          </p:val>
                                        </p:tav>
                                        <p:tav tm="100000">
                                          <p:val>
                                            <p:fltVal val="0"/>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7" grpId="0" build="p"/>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mbstone of Internet Explorer browser, set up by South Korea's software engineer Jung Ki-young, in Gyeongju">
            <a:extLst>
              <a:ext uri="{FF2B5EF4-FFF2-40B4-BE49-F238E27FC236}">
                <a16:creationId xmlns:a16="http://schemas.microsoft.com/office/drawing/2014/main" id="{EA242EE0-0228-43AD-E379-58E29093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03717DAD-0B66-097D-7A0D-4D4FC239C089}"/>
              </a:ext>
            </a:extLst>
          </p:cNvPr>
          <p:cNvSpPr>
            <a:spLocks noGrp="1"/>
          </p:cNvSpPr>
          <p:nvPr>
            <p:ph type="title"/>
          </p:nvPr>
        </p:nvSpPr>
        <p:spPr>
          <a:xfrm>
            <a:off x="1477851" y="5659432"/>
            <a:ext cx="9236299" cy="1198568"/>
          </a:xfrm>
          <a:solidFill>
            <a:srgbClr val="000000">
              <a:alpha val="25098"/>
            </a:srgbClr>
          </a:solidFill>
        </p:spPr>
        <p:txBody>
          <a:bodyPr>
            <a:noAutofit/>
          </a:bodyPr>
          <a:lstStyle/>
          <a:p>
            <a:pPr algn="ctr"/>
            <a:r>
              <a:rPr lang="en-US" sz="3600" dirty="0">
                <a:solidFill>
                  <a:schemeClr val="bg1"/>
                </a:solidFill>
              </a:rPr>
              <a:t>Microsoft ended its support for the Internet Explorer 11 browser on June 15</a:t>
            </a:r>
            <a:r>
              <a:rPr lang="en-US" sz="3600" baseline="30000" dirty="0">
                <a:solidFill>
                  <a:schemeClr val="bg1"/>
                </a:solidFill>
              </a:rPr>
              <a:t>th</a:t>
            </a:r>
            <a:r>
              <a:rPr lang="en-US" sz="3600" dirty="0">
                <a:solidFill>
                  <a:schemeClr val="bg1"/>
                </a:solidFill>
              </a:rPr>
              <a:t>, 2022.</a:t>
            </a:r>
          </a:p>
        </p:txBody>
      </p:sp>
    </p:spTree>
    <p:extLst>
      <p:ext uri="{BB962C8B-B14F-4D97-AF65-F5344CB8AC3E}">
        <p14:creationId xmlns:p14="http://schemas.microsoft.com/office/powerpoint/2010/main" val="1012210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sky, field, outdoor&#10;&#10;Description automatically generated">
            <a:extLst>
              <a:ext uri="{FF2B5EF4-FFF2-40B4-BE49-F238E27FC236}">
                <a16:creationId xmlns:a16="http://schemas.microsoft.com/office/drawing/2014/main" id="{66CA315F-A7E0-2DE3-760F-AC5CF776D74A}"/>
              </a:ext>
            </a:extLst>
          </p:cNvPr>
          <p:cNvPicPr>
            <a:picLocks noChangeAspect="1"/>
          </p:cNvPicPr>
          <p:nvPr/>
        </p:nvPicPr>
        <p:blipFill rotWithShape="1">
          <a:blip r:embed="rId2"/>
          <a:srcRect t="9085"/>
          <a:stretch/>
        </p:blipFill>
        <p:spPr>
          <a:xfrm>
            <a:off x="0" y="-1"/>
            <a:ext cx="12192000" cy="6939785"/>
          </a:xfrm>
          <a:prstGeom prst="rect">
            <a:avLst/>
          </a:prstGeom>
        </p:spPr>
      </p:pic>
      <p:sp>
        <p:nvSpPr>
          <p:cNvPr id="4" name="Text Placeholder 12">
            <a:extLst>
              <a:ext uri="{FF2B5EF4-FFF2-40B4-BE49-F238E27FC236}">
                <a16:creationId xmlns:a16="http://schemas.microsoft.com/office/drawing/2014/main" id="{7020CA37-F347-47B7-217B-1A791656C467}"/>
              </a:ext>
            </a:extLst>
          </p:cNvPr>
          <p:cNvSpPr txBox="1">
            <a:spLocks/>
          </p:cNvSpPr>
          <p:nvPr/>
        </p:nvSpPr>
        <p:spPr>
          <a:xfrm>
            <a:off x="656823" y="1274557"/>
            <a:ext cx="10878354" cy="2885675"/>
          </a:xfrm>
          <a:prstGeom prst="rect">
            <a:avLst/>
          </a:prstGeom>
          <a:solidFill>
            <a:srgbClr val="FFFFFF">
              <a:alpha val="61176"/>
            </a:srgbClr>
          </a:solidFill>
        </p:spPr>
        <p:txBody>
          <a:bodyPr vert="horz" lIns="91440" tIns="45720" rIns="91440" bIns="45720" rtlCol="0">
            <a:normAutofit fontScale="25000" lnSpcReduction="20000"/>
          </a:bodyPr>
          <a:lstStyle>
            <a:lvl1pPr marL="0" indent="0" algn="l" defTabSz="914400" rtl="0" eaLnBrk="1" latinLnBrk="0" hangingPunct="1">
              <a:lnSpc>
                <a:spcPct val="150000"/>
              </a:lnSpc>
              <a:spcBef>
                <a:spcPts val="1000"/>
              </a:spcBef>
              <a:buClr>
                <a:schemeClr val="bg2">
                  <a:lumMod val="75000"/>
                </a:schemeClr>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Clr>
                <a:schemeClr val="bg2">
                  <a:lumMod val="75000"/>
                </a:schemeClr>
              </a:buClr>
              <a:buFontTx/>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Clr>
                <a:schemeClr val="bg2">
                  <a:lumMod val="75000"/>
                </a:schemeClr>
              </a:buClr>
              <a:buFont typeface="Arial" panose="020B0604020202020204" pitchFamily="34" charset="0"/>
              <a:buNone/>
              <a:defRPr sz="1800" b="1"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Clr>
                <a:schemeClr val="bg2">
                  <a:lumMod val="75000"/>
                </a:schemeClr>
              </a:buClr>
              <a:buFontTx/>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Clr>
                <a:schemeClr val="bg2">
                  <a:lumMod val="75000"/>
                </a:schemeClr>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Clr>
                <a:srgbClr val="000000"/>
              </a:buClr>
              <a:buFont typeface="Courier New" panose="02070309020205020404" pitchFamily="49" charset="0"/>
              <a:buChar char="o"/>
            </a:pPr>
            <a:r>
              <a:rPr lang="en-CA" sz="7200" b="1" dirty="0">
                <a:solidFill>
                  <a:schemeClr val="tx1"/>
                </a:solidFill>
              </a:rPr>
              <a:t>Internet explorer was first released on August 16</a:t>
            </a:r>
            <a:r>
              <a:rPr lang="en-CA" sz="7200" b="1" baseline="30000" dirty="0">
                <a:solidFill>
                  <a:schemeClr val="tx1"/>
                </a:solidFill>
              </a:rPr>
              <a:t>th</a:t>
            </a:r>
            <a:r>
              <a:rPr lang="en-CA" sz="7200" b="1" dirty="0">
                <a:solidFill>
                  <a:schemeClr val="tx1"/>
                </a:solidFill>
              </a:rPr>
              <a:t>, 1995.</a:t>
            </a:r>
          </a:p>
          <a:p>
            <a:pPr marL="342900" indent="-342900">
              <a:buClr>
                <a:srgbClr val="000000"/>
              </a:buClr>
              <a:buFont typeface="Courier New" panose="02070309020205020404" pitchFamily="49" charset="0"/>
              <a:buChar char="o"/>
            </a:pPr>
            <a:r>
              <a:rPr lang="en-CA" sz="7200" b="1" dirty="0">
                <a:solidFill>
                  <a:schemeClr val="tx1"/>
                </a:solidFill>
              </a:rPr>
              <a:t>It was once the most widely used web browser but it’s user share had declined with the release of Firefox, Google Chrome and the rise in popularity of mobile operating systems, such as Android and iOS that did not support Internet Explorer.</a:t>
            </a:r>
            <a:endParaRPr lang="en-US" sz="7200" b="1" dirty="0">
              <a:solidFill>
                <a:schemeClr val="tx1"/>
              </a:solidFill>
            </a:endParaRPr>
          </a:p>
          <a:p>
            <a:pPr marL="342900" indent="-342900">
              <a:buClr>
                <a:srgbClr val="000000"/>
              </a:buClr>
              <a:buFont typeface="Courier New" panose="02070309020205020404" pitchFamily="49" charset="0"/>
              <a:buChar char="o"/>
            </a:pPr>
            <a:r>
              <a:rPr lang="en-CA" sz="7200" b="1" dirty="0">
                <a:solidFill>
                  <a:schemeClr val="tx1"/>
                </a:solidFill>
              </a:rPr>
              <a:t>To create better web compatibility for their customers and less fragmentation of the web for all web developers, Microsoft released Microsoft Edge on April 29th, 2015. This browser would include Internet Explorer mode(IE mode).</a:t>
            </a:r>
            <a:endParaRPr lang="en-US" sz="7200" b="1" dirty="0">
              <a:solidFill>
                <a:schemeClr val="tx1"/>
              </a:solidFill>
            </a:endParaRPr>
          </a:p>
          <a:p>
            <a:pPr marL="342900" indent="-342900">
              <a:buClr>
                <a:srgbClr val="000000"/>
              </a:buClr>
              <a:buFont typeface="Courier New" panose="02070309020205020404" pitchFamily="49" charset="0"/>
              <a:buChar char="o"/>
            </a:pPr>
            <a:endParaRPr lang="en-US" dirty="0">
              <a:solidFill>
                <a:schemeClr val="tx1"/>
              </a:solidFill>
            </a:endParaRPr>
          </a:p>
        </p:txBody>
      </p:sp>
      <p:sp>
        <p:nvSpPr>
          <p:cNvPr id="5" name="TextBox 4">
            <a:extLst>
              <a:ext uri="{FF2B5EF4-FFF2-40B4-BE49-F238E27FC236}">
                <a16:creationId xmlns:a16="http://schemas.microsoft.com/office/drawing/2014/main" id="{DDAAAEF4-FE37-1902-CE8A-B4268F9B3FF2}"/>
              </a:ext>
            </a:extLst>
          </p:cNvPr>
          <p:cNvSpPr txBox="1"/>
          <p:nvPr/>
        </p:nvSpPr>
        <p:spPr>
          <a:xfrm>
            <a:off x="656823" y="566671"/>
            <a:ext cx="9053848" cy="707886"/>
          </a:xfrm>
          <a:prstGeom prst="rect">
            <a:avLst/>
          </a:prstGeom>
          <a:noFill/>
        </p:spPr>
        <p:txBody>
          <a:bodyPr wrap="square" rtlCol="0">
            <a:spAutoFit/>
          </a:bodyPr>
          <a:lstStyle/>
          <a:p>
            <a:r>
              <a:rPr lang="en-US" sz="4000" b="1" dirty="0">
                <a:latin typeface="+mj-lt"/>
              </a:rPr>
              <a:t>Internet Explorer And It’s Downfall</a:t>
            </a:r>
          </a:p>
        </p:txBody>
      </p:sp>
      <p:pic>
        <p:nvPicPr>
          <p:cNvPr id="10" name="Picture 9" descr="Logo, company name&#10;&#10;Description automatically generated">
            <a:extLst>
              <a:ext uri="{FF2B5EF4-FFF2-40B4-BE49-F238E27FC236}">
                <a16:creationId xmlns:a16="http://schemas.microsoft.com/office/drawing/2014/main" id="{643C7B56-922E-2272-934F-13903D16182A}"/>
              </a:ext>
            </a:extLst>
          </p:cNvPr>
          <p:cNvPicPr>
            <a:picLocks noChangeAspect="1"/>
          </p:cNvPicPr>
          <p:nvPr/>
        </p:nvPicPr>
        <p:blipFill>
          <a:blip r:embed="rId3"/>
          <a:stretch>
            <a:fillRect/>
          </a:stretch>
        </p:blipFill>
        <p:spPr>
          <a:xfrm>
            <a:off x="656823" y="4632958"/>
            <a:ext cx="5945414" cy="2209323"/>
          </a:xfrm>
          <a:prstGeom prst="rect">
            <a:avLst/>
          </a:prstGeom>
        </p:spPr>
      </p:pic>
      <p:grpSp>
        <p:nvGrpSpPr>
          <p:cNvPr id="13" name="Group 12">
            <a:extLst>
              <a:ext uri="{FF2B5EF4-FFF2-40B4-BE49-F238E27FC236}">
                <a16:creationId xmlns:a16="http://schemas.microsoft.com/office/drawing/2014/main" id="{F69BA945-47AA-932E-6987-990081A55161}"/>
              </a:ext>
            </a:extLst>
          </p:cNvPr>
          <p:cNvGrpSpPr/>
          <p:nvPr/>
        </p:nvGrpSpPr>
        <p:grpSpPr>
          <a:xfrm>
            <a:off x="6850742" y="5177731"/>
            <a:ext cx="4354286" cy="1119776"/>
            <a:chOff x="6850742" y="5171553"/>
            <a:chExt cx="4354286" cy="1119776"/>
          </a:xfrm>
        </p:grpSpPr>
        <p:sp>
          <p:nvSpPr>
            <p:cNvPr id="12" name="Left Arrow 11">
              <a:extLst>
                <a:ext uri="{FF2B5EF4-FFF2-40B4-BE49-F238E27FC236}">
                  <a16:creationId xmlns:a16="http://schemas.microsoft.com/office/drawing/2014/main" id="{A5328A99-5199-56C4-3549-60F6ABE2F9BB}"/>
                </a:ext>
              </a:extLst>
            </p:cNvPr>
            <p:cNvSpPr/>
            <p:nvPr/>
          </p:nvSpPr>
          <p:spPr>
            <a:xfrm>
              <a:off x="6850742" y="5171553"/>
              <a:ext cx="4223657" cy="1119776"/>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C751F9FF-0347-D3C8-7E6C-710C81493D7E}"/>
                </a:ext>
              </a:extLst>
            </p:cNvPr>
            <p:cNvSpPr txBox="1"/>
            <p:nvPr/>
          </p:nvSpPr>
          <p:spPr>
            <a:xfrm>
              <a:off x="6981371" y="5546775"/>
              <a:ext cx="4223657" cy="369332"/>
            </a:xfrm>
            <a:prstGeom prst="rect">
              <a:avLst/>
            </a:prstGeom>
            <a:noFill/>
          </p:spPr>
          <p:txBody>
            <a:bodyPr wrap="square" rtlCol="0">
              <a:spAutoFit/>
            </a:bodyPr>
            <a:lstStyle/>
            <a:p>
              <a:r>
                <a:rPr lang="en-US" dirty="0"/>
                <a:t>Evolution of the Internet Explorer Icon</a:t>
              </a:r>
            </a:p>
          </p:txBody>
        </p:sp>
      </p:grpSp>
    </p:spTree>
    <p:extLst>
      <p:ext uri="{BB962C8B-B14F-4D97-AF65-F5344CB8AC3E}">
        <p14:creationId xmlns:p14="http://schemas.microsoft.com/office/powerpoint/2010/main" val="104430516"/>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50000">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14:bounceEnd="50000">
                                          <p:cBhvr additive="base">
                                            <p:cTn id="13" dur="2000" fill="hold"/>
                                            <p:tgtEl>
                                              <p:spTgt spid="4">
                                                <p:txEl>
                                                  <p:pRg st="0" end="0"/>
                                                </p:txEl>
                                              </p:spTgt>
                                            </p:tgtEl>
                                            <p:attrNameLst>
                                              <p:attrName>ppt_x</p:attrName>
                                            </p:attrNameLst>
                                          </p:cBhvr>
                                          <p:tavLst>
                                            <p:tav tm="0">
                                              <p:val>
                                                <p:strVal val="0-#ppt_w/2"/>
                                              </p:val>
                                            </p:tav>
                                            <p:tav tm="100000">
                                              <p:val>
                                                <p:strVal val="#ppt_x"/>
                                              </p:val>
                                            </p:tav>
                                          </p:tavLst>
                                        </p:anim>
                                        <p:anim calcmode="lin" valueType="num" p14:bounceEnd="50000">
                                          <p:cBhvr additive="base">
                                            <p:cTn id="14" dur="2000" fill="hold"/>
                                            <p:tgtEl>
                                              <p:spTgt spid="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50000">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14:bounceEnd="50000">
                                          <p:cBhvr additive="base">
                                            <p:cTn id="17" dur="2000" fill="hold"/>
                                            <p:tgtEl>
                                              <p:spTgt spid="4">
                                                <p:txEl>
                                                  <p:pRg st="1" end="1"/>
                                                </p:txEl>
                                              </p:spTgt>
                                            </p:tgtEl>
                                            <p:attrNameLst>
                                              <p:attrName>ppt_x</p:attrName>
                                            </p:attrNameLst>
                                          </p:cBhvr>
                                          <p:tavLst>
                                            <p:tav tm="0">
                                              <p:val>
                                                <p:strVal val="0-#ppt_w/2"/>
                                              </p:val>
                                            </p:tav>
                                            <p:tav tm="100000">
                                              <p:val>
                                                <p:strVal val="#ppt_x"/>
                                              </p:val>
                                            </p:tav>
                                          </p:tavLst>
                                        </p:anim>
                                        <p:anim calcmode="lin" valueType="num" p14:bounceEnd="50000">
                                          <p:cBhvr additive="base">
                                            <p:cTn id="18" dur="2000" fill="hold"/>
                                            <p:tgtEl>
                                              <p:spTgt spid="4">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0000">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14:bounceEnd="50000">
                                          <p:cBhvr additive="base">
                                            <p:cTn id="21" dur="2000" fill="hold"/>
                                            <p:tgtEl>
                                              <p:spTgt spid="4">
                                                <p:txEl>
                                                  <p:pRg st="2" end="2"/>
                                                </p:txEl>
                                              </p:spTgt>
                                            </p:tgtEl>
                                            <p:attrNameLst>
                                              <p:attrName>ppt_x</p:attrName>
                                            </p:attrNameLst>
                                          </p:cBhvr>
                                          <p:tavLst>
                                            <p:tav tm="0">
                                              <p:val>
                                                <p:strVal val="0-#ppt_w/2"/>
                                              </p:val>
                                            </p:tav>
                                            <p:tav tm="100000">
                                              <p:val>
                                                <p:strVal val="#ppt_x"/>
                                              </p:val>
                                            </p:tav>
                                          </p:tavLst>
                                        </p:anim>
                                        <p:anim calcmode="lin" valueType="num" p14:bounceEnd="50000">
                                          <p:cBhvr additive="base">
                                            <p:cTn id="22" dur="2000" fill="hold"/>
                                            <p:tgtEl>
                                              <p:spTgt spid="4">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0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20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2000" fill="hold"/>
                                            <p:tgtEl>
                                              <p:spTgt spid="4">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20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2" dur="2000" fill="hold"/>
                                            <p:tgtEl>
                                              <p:spTgt spid="4">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0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ark, light, night, night sky&#10;&#10;Description automatically generated">
            <a:extLst>
              <a:ext uri="{FF2B5EF4-FFF2-40B4-BE49-F238E27FC236}">
                <a16:creationId xmlns:a16="http://schemas.microsoft.com/office/drawing/2014/main" id="{EF0A9DF8-D13C-63C7-CBB6-0C7D7345131B}"/>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 Placeholder 12">
            <a:extLst>
              <a:ext uri="{FF2B5EF4-FFF2-40B4-BE49-F238E27FC236}">
                <a16:creationId xmlns:a16="http://schemas.microsoft.com/office/drawing/2014/main" id="{3A4A04CE-CCA9-ABF9-3D62-6138A5240D2A}"/>
              </a:ext>
            </a:extLst>
          </p:cNvPr>
          <p:cNvSpPr txBox="1">
            <a:spLocks/>
          </p:cNvSpPr>
          <p:nvPr/>
        </p:nvSpPr>
        <p:spPr>
          <a:xfrm>
            <a:off x="577971" y="1243075"/>
            <a:ext cx="6255861" cy="4359440"/>
          </a:xfrm>
          <a:prstGeom prst="rect">
            <a:avLst/>
          </a:prstGeom>
          <a:solidFill>
            <a:schemeClr val="tx1">
              <a:alpha val="61176"/>
            </a:schemeClr>
          </a:solidFill>
        </p:spPr>
        <p:txBody>
          <a:bodyPr vert="horz" lIns="91440" tIns="45720" rIns="91440" bIns="45720" rtlCol="0">
            <a:normAutofit fontScale="77500" lnSpcReduction="20000"/>
          </a:bodyPr>
          <a:lstStyle>
            <a:lvl1pPr marL="0" indent="0" algn="l" defTabSz="914400" rtl="0" eaLnBrk="1" latinLnBrk="0" hangingPunct="1">
              <a:lnSpc>
                <a:spcPct val="150000"/>
              </a:lnSpc>
              <a:spcBef>
                <a:spcPts val="1000"/>
              </a:spcBef>
              <a:buClr>
                <a:schemeClr val="bg2">
                  <a:lumMod val="75000"/>
                </a:schemeClr>
              </a:buClr>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Clr>
                <a:schemeClr val="bg2">
                  <a:lumMod val="75000"/>
                </a:schemeClr>
              </a:buClr>
              <a:buFontTx/>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Clr>
                <a:schemeClr val="bg2">
                  <a:lumMod val="75000"/>
                </a:schemeClr>
              </a:buClr>
              <a:buFont typeface="Arial" panose="020B0604020202020204" pitchFamily="34" charset="0"/>
              <a:buNone/>
              <a:defRPr sz="1800" b="1"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Clr>
                <a:schemeClr val="bg2">
                  <a:lumMod val="75000"/>
                </a:schemeClr>
              </a:buClr>
              <a:buFontTx/>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Clr>
                <a:schemeClr val="bg2">
                  <a:lumMod val="75000"/>
                </a:schemeClr>
              </a:buClr>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Courier New" panose="02070309020205020404" pitchFamily="49" charset="0"/>
              <a:buChar char="o"/>
            </a:pPr>
            <a:r>
              <a:rPr lang="en-US" sz="2600" b="1" dirty="0">
                <a:solidFill>
                  <a:schemeClr val="bg1"/>
                </a:solidFill>
              </a:rPr>
              <a:t>To help companies and organizations that still need Internet Explorer 11 for backward compatibility, Microsoft created IE mode.</a:t>
            </a:r>
          </a:p>
          <a:p>
            <a:pPr marL="342900" indent="-342900">
              <a:buFont typeface="Courier New" panose="02070309020205020404" pitchFamily="49" charset="0"/>
              <a:buChar char="o"/>
            </a:pPr>
            <a:r>
              <a:rPr lang="en-US" sz="2600" b="1" dirty="0">
                <a:solidFill>
                  <a:schemeClr val="bg1"/>
                </a:solidFill>
              </a:rPr>
              <a:t>IE mode </a:t>
            </a:r>
            <a:r>
              <a:rPr lang="en-CA" sz="2600" b="1" dirty="0">
                <a:solidFill>
                  <a:schemeClr val="bg1"/>
                </a:solidFill>
              </a:rPr>
              <a:t>makes it easy to use legacy web/apps and modern web/apps in a single browser.</a:t>
            </a:r>
          </a:p>
          <a:p>
            <a:pPr marL="342900" indent="-342900">
              <a:buFont typeface="Courier New" panose="02070309020205020404" pitchFamily="49" charset="0"/>
              <a:buChar char="o"/>
            </a:pPr>
            <a:r>
              <a:rPr lang="en-US" sz="2600" b="1" dirty="0">
                <a:solidFill>
                  <a:schemeClr val="bg1"/>
                </a:solidFill>
              </a:rPr>
              <a:t>IE mode </a:t>
            </a:r>
            <a:r>
              <a:rPr lang="en-CA" sz="2600" b="1" dirty="0">
                <a:solidFill>
                  <a:schemeClr val="bg1"/>
                </a:solidFill>
              </a:rPr>
              <a:t>uses the integrated Chromium engine for modern sites, and the Trident MSHTML engine from Internet Explorer 11 for legacy sites.</a:t>
            </a:r>
            <a:endParaRPr lang="en-US" sz="2600" b="1" dirty="0">
              <a:solidFill>
                <a:schemeClr val="bg1"/>
              </a:solidFill>
            </a:endParaRPr>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US" dirty="0"/>
          </a:p>
        </p:txBody>
      </p:sp>
      <p:sp>
        <p:nvSpPr>
          <p:cNvPr id="5" name="TextBox 4">
            <a:extLst>
              <a:ext uri="{FF2B5EF4-FFF2-40B4-BE49-F238E27FC236}">
                <a16:creationId xmlns:a16="http://schemas.microsoft.com/office/drawing/2014/main" id="{C05BB1C0-329F-7CBD-653D-0D54247F0DD1}"/>
              </a:ext>
            </a:extLst>
          </p:cNvPr>
          <p:cNvSpPr txBox="1"/>
          <p:nvPr/>
        </p:nvSpPr>
        <p:spPr>
          <a:xfrm>
            <a:off x="899682" y="535189"/>
            <a:ext cx="9053848" cy="707886"/>
          </a:xfrm>
          <a:prstGeom prst="rect">
            <a:avLst/>
          </a:prstGeom>
          <a:noFill/>
        </p:spPr>
        <p:txBody>
          <a:bodyPr wrap="square" rtlCol="0">
            <a:spAutoFit/>
          </a:bodyPr>
          <a:lstStyle/>
          <a:p>
            <a:r>
              <a:rPr lang="en-US" sz="4000" dirty="0">
                <a:solidFill>
                  <a:schemeClr val="bg1"/>
                </a:solidFill>
                <a:latin typeface="+mj-lt"/>
              </a:rPr>
              <a:t>IE mode</a:t>
            </a:r>
          </a:p>
        </p:txBody>
      </p:sp>
      <p:pic>
        <p:nvPicPr>
          <p:cNvPr id="9" name="Picture 8" descr="Graphical user interface, text, application&#10;&#10;Description automatically generated">
            <a:extLst>
              <a:ext uri="{FF2B5EF4-FFF2-40B4-BE49-F238E27FC236}">
                <a16:creationId xmlns:a16="http://schemas.microsoft.com/office/drawing/2014/main" id="{12C8E15C-EA75-4A4E-3504-617648BDAAA1}"/>
              </a:ext>
            </a:extLst>
          </p:cNvPr>
          <p:cNvPicPr>
            <a:picLocks noChangeAspect="1"/>
          </p:cNvPicPr>
          <p:nvPr/>
        </p:nvPicPr>
        <p:blipFill>
          <a:blip r:embed="rId3"/>
          <a:stretch>
            <a:fillRect/>
          </a:stretch>
        </p:blipFill>
        <p:spPr>
          <a:xfrm>
            <a:off x="7283673" y="1778264"/>
            <a:ext cx="4458486" cy="3503096"/>
          </a:xfrm>
          <a:prstGeom prst="rect">
            <a:avLst/>
          </a:prstGeom>
        </p:spPr>
      </p:pic>
    </p:spTree>
    <p:extLst>
      <p:ext uri="{BB962C8B-B14F-4D97-AF65-F5344CB8AC3E}">
        <p14:creationId xmlns:p14="http://schemas.microsoft.com/office/powerpoint/2010/main" val="2940926931"/>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14:bounceEnd="50000">
                                          <p:cBhvr additive="base">
                                            <p:cTn id="13" dur="2000" fill="hold"/>
                                            <p:tgtEl>
                                              <p:spTgt spid="4">
                                                <p:txEl>
                                                  <p:pRg st="0" end="0"/>
                                                </p:txEl>
                                              </p:spTgt>
                                            </p:tgtEl>
                                            <p:attrNameLst>
                                              <p:attrName>ppt_x</p:attrName>
                                            </p:attrNameLst>
                                          </p:cBhvr>
                                          <p:tavLst>
                                            <p:tav tm="0">
                                              <p:val>
                                                <p:strVal val="#ppt_x"/>
                                              </p:val>
                                            </p:tav>
                                            <p:tav tm="100000">
                                              <p:val>
                                                <p:strVal val="#ppt_x"/>
                                              </p:val>
                                            </p:tav>
                                          </p:tavLst>
                                        </p:anim>
                                        <p:anim calcmode="lin" valueType="num" p14:bounceEnd="50000">
                                          <p:cBhvr additive="base">
                                            <p:cTn id="14" dur="20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14:bounceEnd="50000">
                                          <p:cBhvr additive="base">
                                            <p:cTn id="17" dur="2000" fill="hold"/>
                                            <p:tgtEl>
                                              <p:spTgt spid="4">
                                                <p:txEl>
                                                  <p:pRg st="1" end="1"/>
                                                </p:txEl>
                                              </p:spTgt>
                                            </p:tgtEl>
                                            <p:attrNameLst>
                                              <p:attrName>ppt_x</p:attrName>
                                            </p:attrNameLst>
                                          </p:cBhvr>
                                          <p:tavLst>
                                            <p:tav tm="0">
                                              <p:val>
                                                <p:strVal val="#ppt_x"/>
                                              </p:val>
                                            </p:tav>
                                            <p:tav tm="100000">
                                              <p:val>
                                                <p:strVal val="#ppt_x"/>
                                              </p:val>
                                            </p:tav>
                                          </p:tavLst>
                                        </p:anim>
                                        <p:anim calcmode="lin" valueType="num" p14:bounceEnd="50000">
                                          <p:cBhvr additive="base">
                                            <p:cTn id="18" dur="20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50000">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14:bounceEnd="50000">
                                          <p:cBhvr additive="base">
                                            <p:cTn id="21" dur="2000" fill="hold"/>
                                            <p:tgtEl>
                                              <p:spTgt spid="4">
                                                <p:txEl>
                                                  <p:pRg st="2" end="2"/>
                                                </p:txEl>
                                              </p:spTgt>
                                            </p:tgtEl>
                                            <p:attrNameLst>
                                              <p:attrName>ppt_x</p:attrName>
                                            </p:attrNameLst>
                                          </p:cBhvr>
                                          <p:tavLst>
                                            <p:tav tm="0">
                                              <p:val>
                                                <p:strVal val="#ppt_x"/>
                                              </p:val>
                                            </p:tav>
                                            <p:tav tm="100000">
                                              <p:val>
                                                <p:strVal val="#ppt_x"/>
                                              </p:val>
                                            </p:tav>
                                          </p:tavLst>
                                        </p:anim>
                                        <p:anim calcmode="lin" valueType="num" p14:bounceEnd="50000">
                                          <p:cBhvr additive="base">
                                            <p:cTn id="22" dur="20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14:presetBounceEnd="50000">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14:bounceEnd="50000">
                                          <p:cBhvr additive="base">
                                            <p:cTn id="25" dur="2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6" dur="2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2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2000" fill="hold"/>
                                            <p:tgtEl>
                                              <p:spTgt spid="9"/>
                                            </p:tgtEl>
                                            <p:attrNameLst>
                                              <p:attrName>ppt_x</p:attrName>
                                            </p:attrNameLst>
                                          </p:cBhvr>
                                          <p:tavLst>
                                            <p:tav tm="0">
                                              <p:val>
                                                <p:strVal val="#ppt_x"/>
                                              </p:val>
                                            </p:tav>
                                            <p:tav tm="100000">
                                              <p:val>
                                                <p:strVal val="#ppt_x"/>
                                              </p:val>
                                            </p:tav>
                                          </p:tavLst>
                                        </p:anim>
                                        <p:anim calcmode="lin" valueType="num">
                                          <p:cBhvr additive="base">
                                            <p:cTn id="26" dur="2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16E24-186C-F62E-42A0-7A3D36D42AF7}"/>
              </a:ext>
            </a:extLst>
          </p:cNvPr>
          <p:cNvSpPr>
            <a:spLocks noGrp="1"/>
          </p:cNvSpPr>
          <p:nvPr>
            <p:ph type="title"/>
          </p:nvPr>
        </p:nvSpPr>
        <p:spPr>
          <a:xfrm>
            <a:off x="1069848" y="4789714"/>
            <a:ext cx="8509581" cy="1823503"/>
          </a:xfrm>
        </p:spPr>
        <p:txBody>
          <a:bodyPr/>
          <a:lstStyle/>
          <a:p>
            <a:r>
              <a:rPr lang="en-CA" dirty="0">
                <a:solidFill>
                  <a:schemeClr val="bg1">
                    <a:lumMod val="95000"/>
                  </a:schemeClr>
                </a:solidFill>
              </a:rPr>
              <a:t>The Normalisation of GPU prices in 2022</a:t>
            </a:r>
          </a:p>
        </p:txBody>
      </p:sp>
    </p:spTree>
    <p:extLst>
      <p:ext uri="{BB962C8B-B14F-4D97-AF65-F5344CB8AC3E}">
        <p14:creationId xmlns:p14="http://schemas.microsoft.com/office/powerpoint/2010/main" val="713091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8E60-992A-ECF6-2AAE-3E948F62DC78}"/>
              </a:ext>
            </a:extLst>
          </p:cNvPr>
          <p:cNvSpPr>
            <a:spLocks noGrp="1"/>
          </p:cNvSpPr>
          <p:nvPr>
            <p:ph type="title"/>
          </p:nvPr>
        </p:nvSpPr>
        <p:spPr>
          <a:xfrm>
            <a:off x="857412" y="535709"/>
            <a:ext cx="9430811" cy="867930"/>
          </a:xfrm>
        </p:spPr>
        <p:txBody>
          <a:bodyPr>
            <a:normAutofit/>
          </a:bodyPr>
          <a:lstStyle/>
          <a:p>
            <a:r>
              <a:rPr lang="en-CA" sz="4000" dirty="0">
                <a:solidFill>
                  <a:schemeClr val="bg1">
                    <a:lumMod val="95000"/>
                  </a:schemeClr>
                </a:solidFill>
              </a:rPr>
              <a:t>The Cause of the Price Increase</a:t>
            </a:r>
          </a:p>
        </p:txBody>
      </p:sp>
      <p:sp>
        <p:nvSpPr>
          <p:cNvPr id="3" name="Text Placeholder 2">
            <a:extLst>
              <a:ext uri="{FF2B5EF4-FFF2-40B4-BE49-F238E27FC236}">
                <a16:creationId xmlns:a16="http://schemas.microsoft.com/office/drawing/2014/main" id="{E9479938-872D-1AB3-44F8-11369F9A451B}"/>
              </a:ext>
            </a:extLst>
          </p:cNvPr>
          <p:cNvSpPr>
            <a:spLocks noGrp="1"/>
          </p:cNvSpPr>
          <p:nvPr>
            <p:ph type="body" idx="1"/>
          </p:nvPr>
        </p:nvSpPr>
        <p:spPr>
          <a:xfrm>
            <a:off x="1069848" y="1403639"/>
            <a:ext cx="9430811" cy="2817380"/>
          </a:xfrm>
          <a:solidFill>
            <a:srgbClr val="E2E4E8">
              <a:alpha val="30980"/>
            </a:srgbClr>
          </a:solidFill>
        </p:spPr>
        <p:txBody>
          <a:bodyPr>
            <a:normAutofit fontScale="70000" lnSpcReduction="20000"/>
          </a:bodyPr>
          <a:lstStyle/>
          <a:p>
            <a:pPr marL="342900" indent="-342900">
              <a:buFont typeface="Courier New" panose="02070309020205020404" pitchFamily="49" charset="0"/>
              <a:buChar char="o"/>
            </a:pPr>
            <a:r>
              <a:rPr lang="en-CA" b="1" dirty="0">
                <a:solidFill>
                  <a:schemeClr val="bg1"/>
                </a:solidFill>
              </a:rPr>
              <a:t>Covid-19 tore through the Eastern Nations, causing work shortages in the manufacturing industry.</a:t>
            </a:r>
          </a:p>
          <a:p>
            <a:pPr marL="342900" indent="-342900">
              <a:buFont typeface="Courier New" panose="02070309020205020404" pitchFamily="49" charset="0"/>
              <a:buChar char="o"/>
            </a:pPr>
            <a:r>
              <a:rPr lang="en-CA" b="1" dirty="0">
                <a:solidFill>
                  <a:schemeClr val="bg1"/>
                </a:solidFill>
              </a:rPr>
              <a:t>Cryptocurrency was also a trend at the time, causing a large demand for tech products.</a:t>
            </a:r>
          </a:p>
          <a:p>
            <a:pPr marL="342900" indent="-342900">
              <a:buFont typeface="Courier New" panose="02070309020205020404" pitchFamily="49" charset="0"/>
              <a:buChar char="o"/>
            </a:pPr>
            <a:r>
              <a:rPr lang="en-CA" b="1" dirty="0">
                <a:solidFill>
                  <a:schemeClr val="bg1"/>
                </a:solidFill>
              </a:rPr>
              <a:t>This created a perfect storm for an overall shortage in all tech products, but GPU’s were impacted more.</a:t>
            </a:r>
          </a:p>
          <a:p>
            <a:pPr marL="342900" indent="-342900">
              <a:buFont typeface="Courier New" panose="02070309020205020404" pitchFamily="49" charset="0"/>
              <a:buChar char="o"/>
            </a:pPr>
            <a:r>
              <a:rPr lang="en-CA" b="1" dirty="0">
                <a:solidFill>
                  <a:schemeClr val="bg1"/>
                </a:solidFill>
              </a:rPr>
              <a:t>The shortage caused a drastic price increase in the price of GPU’s.</a:t>
            </a:r>
          </a:p>
        </p:txBody>
      </p:sp>
      <p:pic>
        <p:nvPicPr>
          <p:cNvPr id="4" name="Picture 3">
            <a:extLst>
              <a:ext uri="{FF2B5EF4-FFF2-40B4-BE49-F238E27FC236}">
                <a16:creationId xmlns:a16="http://schemas.microsoft.com/office/drawing/2014/main" id="{54C0BDB3-7CB7-69E9-F6DA-D8E9C63709DA}"/>
              </a:ext>
            </a:extLst>
          </p:cNvPr>
          <p:cNvPicPr>
            <a:picLocks noChangeAspect="1"/>
          </p:cNvPicPr>
          <p:nvPr/>
        </p:nvPicPr>
        <p:blipFill>
          <a:blip r:embed="rId3"/>
          <a:stretch>
            <a:fillRect/>
          </a:stretch>
        </p:blipFill>
        <p:spPr>
          <a:xfrm>
            <a:off x="600075" y="4525819"/>
            <a:ext cx="3999633" cy="2054857"/>
          </a:xfrm>
          <a:prstGeom prst="rect">
            <a:avLst/>
          </a:prstGeom>
        </p:spPr>
      </p:pic>
      <p:grpSp>
        <p:nvGrpSpPr>
          <p:cNvPr id="8" name="Group 7">
            <a:extLst>
              <a:ext uri="{FF2B5EF4-FFF2-40B4-BE49-F238E27FC236}">
                <a16:creationId xmlns:a16="http://schemas.microsoft.com/office/drawing/2014/main" id="{833A9DC2-69E5-F40B-8F59-171E8E586C0C}"/>
              </a:ext>
            </a:extLst>
          </p:cNvPr>
          <p:cNvGrpSpPr/>
          <p:nvPr/>
        </p:nvGrpSpPr>
        <p:grpSpPr>
          <a:xfrm>
            <a:off x="4636653" y="4698609"/>
            <a:ext cx="4655127" cy="1334943"/>
            <a:chOff x="4636653" y="4698609"/>
            <a:chExt cx="4655127" cy="1334943"/>
          </a:xfrm>
        </p:grpSpPr>
        <p:sp>
          <p:nvSpPr>
            <p:cNvPr id="6" name="Arrow: Left 5">
              <a:extLst>
                <a:ext uri="{FF2B5EF4-FFF2-40B4-BE49-F238E27FC236}">
                  <a16:creationId xmlns:a16="http://schemas.microsoft.com/office/drawing/2014/main" id="{E4D983E7-2937-924B-10C2-5BCA53FAF37C}"/>
                </a:ext>
              </a:extLst>
            </p:cNvPr>
            <p:cNvSpPr/>
            <p:nvPr/>
          </p:nvSpPr>
          <p:spPr>
            <a:xfrm>
              <a:off x="4636653" y="4698609"/>
              <a:ext cx="4655127" cy="1334943"/>
            </a:xfrm>
            <a:prstGeom prst="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4ED19CDF-48D0-C20E-8DBF-0DB1CE16B584}"/>
                </a:ext>
              </a:extLst>
            </p:cNvPr>
            <p:cNvSpPr txBox="1"/>
            <p:nvPr/>
          </p:nvSpPr>
          <p:spPr>
            <a:xfrm>
              <a:off x="5606473" y="5202326"/>
              <a:ext cx="3251200" cy="369332"/>
            </a:xfrm>
            <a:prstGeom prst="rect">
              <a:avLst/>
            </a:prstGeom>
            <a:noFill/>
          </p:spPr>
          <p:txBody>
            <a:bodyPr wrap="square" rtlCol="0">
              <a:spAutoFit/>
            </a:bodyPr>
            <a:lstStyle/>
            <a:p>
              <a:r>
                <a:rPr lang="en-CA" dirty="0">
                  <a:solidFill>
                    <a:schemeClr val="bg1">
                      <a:lumMod val="95000"/>
                    </a:schemeClr>
                  </a:solidFill>
                </a:rPr>
                <a:t>2021 GPU Price Graph</a:t>
              </a:r>
            </a:p>
          </p:txBody>
        </p:sp>
      </p:grpSp>
    </p:spTree>
    <p:extLst>
      <p:ext uri="{BB962C8B-B14F-4D97-AF65-F5344CB8AC3E}">
        <p14:creationId xmlns:p14="http://schemas.microsoft.com/office/powerpoint/2010/main" val="130771729"/>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50000">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14:bounceEnd="50000">
                                          <p:cBhvr additive="base">
                                            <p:cTn id="13"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50000">
                                          <p:cBhvr additive="base">
                                            <p:cTn id="14" dur="20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50000">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14:bounceEnd="50000">
                                          <p:cBhvr additive="base">
                                            <p:cTn id="17" dur="2000" fill="hold"/>
                                            <p:tgtEl>
                                              <p:spTgt spid="3">
                                                <p:txEl>
                                                  <p:pRg st="1" end="1"/>
                                                </p:txEl>
                                              </p:spTgt>
                                            </p:tgtEl>
                                            <p:attrNameLst>
                                              <p:attrName>ppt_x</p:attrName>
                                            </p:attrNameLst>
                                          </p:cBhvr>
                                          <p:tavLst>
                                            <p:tav tm="0">
                                              <p:val>
                                                <p:strVal val="#ppt_x"/>
                                              </p:val>
                                            </p:tav>
                                            <p:tav tm="100000">
                                              <p:val>
                                                <p:strVal val="#ppt_x"/>
                                              </p:val>
                                            </p:tav>
                                          </p:tavLst>
                                        </p:anim>
                                        <p:anim calcmode="lin" valueType="num" p14:bounceEnd="50000">
                                          <p:cBhvr additive="base">
                                            <p:cTn id="18" dur="20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14:presetBounceEnd="50000">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50000">
                                          <p:cBhvr additive="base">
                                            <p:cTn id="21" dur="2000" fill="hold"/>
                                            <p:tgtEl>
                                              <p:spTgt spid="3">
                                                <p:txEl>
                                                  <p:pRg st="2" end="2"/>
                                                </p:txEl>
                                              </p:spTgt>
                                            </p:tgtEl>
                                            <p:attrNameLst>
                                              <p:attrName>ppt_x</p:attrName>
                                            </p:attrNameLst>
                                          </p:cBhvr>
                                          <p:tavLst>
                                            <p:tav tm="0">
                                              <p:val>
                                                <p:strVal val="#ppt_x"/>
                                              </p:val>
                                            </p:tav>
                                            <p:tav tm="100000">
                                              <p:val>
                                                <p:strVal val="#ppt_x"/>
                                              </p:val>
                                            </p:tav>
                                          </p:tavLst>
                                        </p:anim>
                                        <p:anim calcmode="lin" valueType="num" p14:bounceEnd="50000">
                                          <p:cBhvr additive="base">
                                            <p:cTn id="22" dur="20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14:presetBounceEnd="50000">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14:bounceEnd="50000">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14:bounceEnd="50000">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strVal val="#ppt_h"/>
                                              </p:val>
                                            </p:tav>
                                            <p:tav tm="100000">
                                              <p:val>
                                                <p:strVal val="#ppt_h"/>
                                              </p:val>
                                            </p:tav>
                                          </p:tavLst>
                                        </p:anim>
                                      </p:childTnLst>
                                    </p:cTn>
                                  </p:par>
                                  <p:par>
                                    <p:cTn id="31" presetID="2" presetClass="entr" presetSubtype="2" fill="hold" nodeType="withEffect">
                                      <p:stCondLst>
                                        <p:cond delay="20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fill="hold"/>
                                            <p:tgtEl>
                                              <p:spTgt spid="8"/>
                                            </p:tgtEl>
                                            <p:attrNameLst>
                                              <p:attrName>ppt_x</p:attrName>
                                            </p:attrNameLst>
                                          </p:cBhvr>
                                          <p:tavLst>
                                            <p:tav tm="0">
                                              <p:val>
                                                <p:strVal val="1+#ppt_w/2"/>
                                              </p:val>
                                            </p:tav>
                                            <p:tav tm="100000">
                                              <p:val>
                                                <p:strVal val="#ppt_x"/>
                                              </p:val>
                                            </p:tav>
                                          </p:tavLst>
                                        </p:anim>
                                        <p:anim calcmode="lin" valueType="num">
                                          <p:cBhvr additive="base">
                                            <p:cTn id="3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20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strVal val="#ppt_h"/>
                                              </p:val>
                                            </p:tav>
                                            <p:tav tm="100000">
                                              <p:val>
                                                <p:strVal val="#ppt_h"/>
                                              </p:val>
                                            </p:tav>
                                          </p:tavLst>
                                        </p:anim>
                                      </p:childTnLst>
                                    </p:cTn>
                                  </p:par>
                                  <p:par>
                                    <p:cTn id="31" presetID="2" presetClass="entr" presetSubtype="2" fill="hold" nodeType="withEffect">
                                      <p:stCondLst>
                                        <p:cond delay="20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fill="hold"/>
                                            <p:tgtEl>
                                              <p:spTgt spid="8"/>
                                            </p:tgtEl>
                                            <p:attrNameLst>
                                              <p:attrName>ppt_x</p:attrName>
                                            </p:attrNameLst>
                                          </p:cBhvr>
                                          <p:tavLst>
                                            <p:tav tm="0">
                                              <p:val>
                                                <p:strVal val="1+#ppt_w/2"/>
                                              </p:val>
                                            </p:tav>
                                            <p:tav tm="100000">
                                              <p:val>
                                                <p:strVal val="#ppt_x"/>
                                              </p:val>
                                            </p:tav>
                                          </p:tavLst>
                                        </p:anim>
                                        <p:anim calcmode="lin" valueType="num">
                                          <p:cBhvr additive="base">
                                            <p:cTn id="3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D3267-1671-26EE-CE20-4FC9C698E450}"/>
              </a:ext>
            </a:extLst>
          </p:cNvPr>
          <p:cNvSpPr>
            <a:spLocks noGrp="1"/>
          </p:cNvSpPr>
          <p:nvPr>
            <p:ph type="title"/>
          </p:nvPr>
        </p:nvSpPr>
        <p:spPr>
          <a:xfrm>
            <a:off x="497193" y="405680"/>
            <a:ext cx="9430811" cy="1015711"/>
          </a:xfrm>
        </p:spPr>
        <p:txBody>
          <a:bodyPr>
            <a:normAutofit/>
          </a:bodyPr>
          <a:lstStyle/>
          <a:p>
            <a:r>
              <a:rPr lang="en-CA" sz="4400" dirty="0">
                <a:solidFill>
                  <a:schemeClr val="bg1">
                    <a:lumMod val="95000"/>
                  </a:schemeClr>
                </a:solidFill>
              </a:rPr>
              <a:t>The Stabilisation of the GPU Market</a:t>
            </a:r>
          </a:p>
        </p:txBody>
      </p:sp>
      <p:sp>
        <p:nvSpPr>
          <p:cNvPr id="3" name="Text Placeholder 2">
            <a:extLst>
              <a:ext uri="{FF2B5EF4-FFF2-40B4-BE49-F238E27FC236}">
                <a16:creationId xmlns:a16="http://schemas.microsoft.com/office/drawing/2014/main" id="{F83A2955-C384-E2C1-AD8E-1833186963C8}"/>
              </a:ext>
            </a:extLst>
          </p:cNvPr>
          <p:cNvSpPr>
            <a:spLocks noGrp="1"/>
          </p:cNvSpPr>
          <p:nvPr>
            <p:ph type="body" idx="1"/>
          </p:nvPr>
        </p:nvSpPr>
        <p:spPr>
          <a:xfrm>
            <a:off x="497193" y="1421391"/>
            <a:ext cx="9430811" cy="2236208"/>
          </a:xfrm>
          <a:solidFill>
            <a:srgbClr val="E2E4E8">
              <a:alpha val="30980"/>
            </a:srgbClr>
          </a:solidFill>
        </p:spPr>
        <p:txBody>
          <a:bodyPr>
            <a:noAutofit/>
          </a:bodyPr>
          <a:lstStyle/>
          <a:p>
            <a:pPr marL="342900" indent="-342900">
              <a:buFont typeface="Courier New" panose="02070309020205020404" pitchFamily="49" charset="0"/>
              <a:buChar char="o"/>
            </a:pPr>
            <a:r>
              <a:rPr lang="en-CA" sz="1600" b="1" dirty="0">
                <a:solidFill>
                  <a:schemeClr val="bg1"/>
                </a:solidFill>
              </a:rPr>
              <a:t>The reduction in covid activity has caused people to start going back to work in person.</a:t>
            </a:r>
          </a:p>
          <a:p>
            <a:pPr marL="342900" indent="-342900">
              <a:buFont typeface="Courier New" panose="02070309020205020404" pitchFamily="49" charset="0"/>
              <a:buChar char="o"/>
            </a:pPr>
            <a:r>
              <a:rPr lang="en-CA" sz="1600" b="1" dirty="0">
                <a:solidFill>
                  <a:schemeClr val="bg1"/>
                </a:solidFill>
              </a:rPr>
              <a:t>Along with that, the crypto market crashed recently, causing a decrease in interest in the industry. </a:t>
            </a:r>
          </a:p>
          <a:p>
            <a:pPr marL="342900" indent="-342900">
              <a:buFont typeface="Courier New" panose="02070309020205020404" pitchFamily="49" charset="0"/>
              <a:buChar char="o"/>
            </a:pPr>
            <a:r>
              <a:rPr lang="en-CA" sz="1600" b="1" dirty="0">
                <a:solidFill>
                  <a:schemeClr val="bg1"/>
                </a:solidFill>
              </a:rPr>
              <a:t>This caused tech products to become more readily available, thus making the prices stabilise to their normal point.</a:t>
            </a:r>
          </a:p>
        </p:txBody>
      </p:sp>
      <p:pic>
        <p:nvPicPr>
          <p:cNvPr id="4" name="Picture 3">
            <a:extLst>
              <a:ext uri="{FF2B5EF4-FFF2-40B4-BE49-F238E27FC236}">
                <a16:creationId xmlns:a16="http://schemas.microsoft.com/office/drawing/2014/main" id="{0B07AA53-AFCF-8CE8-D842-659A2ED320DD}"/>
              </a:ext>
            </a:extLst>
          </p:cNvPr>
          <p:cNvPicPr>
            <a:picLocks noChangeAspect="1"/>
          </p:cNvPicPr>
          <p:nvPr/>
        </p:nvPicPr>
        <p:blipFill>
          <a:blip r:embed="rId3"/>
          <a:stretch>
            <a:fillRect/>
          </a:stretch>
        </p:blipFill>
        <p:spPr>
          <a:xfrm>
            <a:off x="719138" y="4009281"/>
            <a:ext cx="3621953" cy="2515343"/>
          </a:xfrm>
          <a:prstGeom prst="rect">
            <a:avLst/>
          </a:prstGeom>
        </p:spPr>
      </p:pic>
      <p:grpSp>
        <p:nvGrpSpPr>
          <p:cNvPr id="6" name="Group 5">
            <a:extLst>
              <a:ext uri="{FF2B5EF4-FFF2-40B4-BE49-F238E27FC236}">
                <a16:creationId xmlns:a16="http://schemas.microsoft.com/office/drawing/2014/main" id="{4F9F61BD-BC72-7507-C902-15FB1C4536C2}"/>
              </a:ext>
            </a:extLst>
          </p:cNvPr>
          <p:cNvGrpSpPr/>
          <p:nvPr/>
        </p:nvGrpSpPr>
        <p:grpSpPr>
          <a:xfrm>
            <a:off x="4341091" y="4316833"/>
            <a:ext cx="4564078" cy="1119776"/>
            <a:chOff x="4341091" y="4310655"/>
            <a:chExt cx="4564078" cy="1119776"/>
          </a:xfrm>
        </p:grpSpPr>
        <p:sp>
          <p:nvSpPr>
            <p:cNvPr id="7" name="Left Arrow 11">
              <a:extLst>
                <a:ext uri="{FF2B5EF4-FFF2-40B4-BE49-F238E27FC236}">
                  <a16:creationId xmlns:a16="http://schemas.microsoft.com/office/drawing/2014/main" id="{38E5635C-AD02-6318-3F17-AA3B0E8D8442}"/>
                </a:ext>
              </a:extLst>
            </p:cNvPr>
            <p:cNvSpPr/>
            <p:nvPr/>
          </p:nvSpPr>
          <p:spPr>
            <a:xfrm>
              <a:off x="4341091" y="4310655"/>
              <a:ext cx="4223657" cy="1119776"/>
            </a:xfrm>
            <a:prstGeom prst="leftArrow">
              <a:avLst/>
            </a:prstGeom>
            <a:solidFill>
              <a:srgbClr val="FF0000"/>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1AE46BF6-4686-8223-E6BA-26BB6A7F609A}"/>
                </a:ext>
              </a:extLst>
            </p:cNvPr>
            <p:cNvSpPr txBox="1"/>
            <p:nvPr/>
          </p:nvSpPr>
          <p:spPr>
            <a:xfrm>
              <a:off x="4681512" y="4702507"/>
              <a:ext cx="4223657" cy="369332"/>
            </a:xfrm>
            <a:prstGeom prst="rect">
              <a:avLst/>
            </a:prstGeom>
            <a:noFill/>
          </p:spPr>
          <p:txBody>
            <a:bodyPr wrap="square" rtlCol="0">
              <a:spAutoFit/>
            </a:bodyPr>
            <a:lstStyle/>
            <a:p>
              <a:r>
                <a:rPr lang="en-US" dirty="0"/>
                <a:t>              </a:t>
              </a:r>
              <a:r>
                <a:rPr lang="en-US" dirty="0">
                  <a:solidFill>
                    <a:schemeClr val="bg1">
                      <a:lumMod val="95000"/>
                    </a:schemeClr>
                  </a:solidFill>
                </a:rPr>
                <a:t>Bitcoin Pricing Chart</a:t>
              </a:r>
            </a:p>
          </p:txBody>
        </p:sp>
      </p:grpSp>
    </p:spTree>
    <p:extLst>
      <p:ext uri="{BB962C8B-B14F-4D97-AF65-F5344CB8AC3E}">
        <p14:creationId xmlns:p14="http://schemas.microsoft.com/office/powerpoint/2010/main" val="3954553711"/>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50000">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14:bounceEnd="50000">
                                          <p:cBhvr additive="base">
                                            <p:cTn id="13" dur="2000" fill="hold"/>
                                            <p:tgtEl>
                                              <p:spTgt spid="3">
                                                <p:txEl>
                                                  <p:pRg st="0" end="0"/>
                                                </p:txEl>
                                              </p:spTgt>
                                            </p:tgtEl>
                                            <p:attrNameLst>
                                              <p:attrName>ppt_x</p:attrName>
                                            </p:attrNameLst>
                                          </p:cBhvr>
                                          <p:tavLst>
                                            <p:tav tm="0">
                                              <p:val>
                                                <p:strVal val="0-#ppt_w/2"/>
                                              </p:val>
                                            </p:tav>
                                            <p:tav tm="100000">
                                              <p:val>
                                                <p:strVal val="#ppt_x"/>
                                              </p:val>
                                            </p:tav>
                                          </p:tavLst>
                                        </p:anim>
                                        <p:anim calcmode="lin" valueType="num" p14:bounceEnd="50000">
                                          <p:cBhvr additive="base">
                                            <p:cTn id="14" dur="2000" fill="hold"/>
                                            <p:tgtEl>
                                              <p:spTgt spid="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50000">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14:bounceEnd="50000">
                                          <p:cBhvr additive="base">
                                            <p:cTn id="17" dur="2000" fill="hold"/>
                                            <p:tgtEl>
                                              <p:spTgt spid="3">
                                                <p:txEl>
                                                  <p:pRg st="1" end="1"/>
                                                </p:txEl>
                                              </p:spTgt>
                                            </p:tgtEl>
                                            <p:attrNameLst>
                                              <p:attrName>ppt_x</p:attrName>
                                            </p:attrNameLst>
                                          </p:cBhvr>
                                          <p:tavLst>
                                            <p:tav tm="0">
                                              <p:val>
                                                <p:strVal val="0-#ppt_w/2"/>
                                              </p:val>
                                            </p:tav>
                                            <p:tav tm="100000">
                                              <p:val>
                                                <p:strVal val="#ppt_x"/>
                                              </p:val>
                                            </p:tav>
                                          </p:tavLst>
                                        </p:anim>
                                        <p:anim calcmode="lin" valueType="num" p14:bounceEnd="50000">
                                          <p:cBhvr additive="base">
                                            <p:cTn id="18" dur="2000" fill="hold"/>
                                            <p:tgtEl>
                                              <p:spTgt spid="3">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50000">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14:bounceEnd="50000">
                                          <p:cBhvr additive="base">
                                            <p:cTn id="21" dur="2000" fill="hold"/>
                                            <p:tgtEl>
                                              <p:spTgt spid="3">
                                                <p:txEl>
                                                  <p:pRg st="2" end="2"/>
                                                </p:txEl>
                                              </p:spTgt>
                                            </p:tgtEl>
                                            <p:attrNameLst>
                                              <p:attrName>ppt_x</p:attrName>
                                            </p:attrNameLst>
                                          </p:cBhvr>
                                          <p:tavLst>
                                            <p:tav tm="0">
                                              <p:val>
                                                <p:strVal val="0-#ppt_w/2"/>
                                              </p:val>
                                            </p:tav>
                                            <p:tav tm="100000">
                                              <p:val>
                                                <p:strVal val="#ppt_x"/>
                                              </p:val>
                                            </p:tav>
                                          </p:tavLst>
                                        </p:anim>
                                        <p:anim calcmode="lin" valueType="num" p14:bounceEnd="50000">
                                          <p:cBhvr additive="base">
                                            <p:cTn id="22" dur="2000" fill="hold"/>
                                            <p:tgtEl>
                                              <p:spTgt spid="3">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0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2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3">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2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8" dur="2000" fill="hold"/>
                                            <p:tgtEl>
                                              <p:spTgt spid="3">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2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2" dur="2000" fill="hold"/>
                                            <p:tgtEl>
                                              <p:spTgt spid="3">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0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1+#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par>
                                    <p:cTn id="27" presetID="17" presetClass="entr" presetSubtype="10" fill="hold" nodeType="withEffect">
                                      <p:stCondLst>
                                        <p:cond delay="200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theme/theme1.xml><?xml version="1.0" encoding="utf-8"?>
<a:theme xmlns:a="http://schemas.openxmlformats.org/drawingml/2006/main" name="BohemianVTI">
  <a:themeElements>
    <a:clrScheme name="AnalogousFromDarkSeedLeftStep">
      <a:dk1>
        <a:srgbClr val="000000"/>
      </a:dk1>
      <a:lt1>
        <a:srgbClr val="FFFFFF"/>
      </a:lt1>
      <a:dk2>
        <a:srgbClr val="3C2231"/>
      </a:dk2>
      <a:lt2>
        <a:srgbClr val="E2E4E8"/>
      </a:lt2>
      <a:accent1>
        <a:srgbClr val="C39B4D"/>
      </a:accent1>
      <a:accent2>
        <a:srgbClr val="B1583B"/>
      </a:accent2>
      <a:accent3>
        <a:srgbClr val="C34D61"/>
      </a:accent3>
      <a:accent4>
        <a:srgbClr val="B13B81"/>
      </a:accent4>
      <a:accent5>
        <a:srgbClr val="C24DC3"/>
      </a:accent5>
      <a:accent6>
        <a:srgbClr val="7F3BB1"/>
      </a:accent6>
      <a:hlink>
        <a:srgbClr val="BF3FAA"/>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emplate/>
  <TotalTime>249</TotalTime>
  <Words>365</Words>
  <Application>Microsoft Macintosh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Courier New</vt:lpstr>
      <vt:lpstr>Modern Love</vt:lpstr>
      <vt:lpstr>BohemianVTI</vt:lpstr>
      <vt:lpstr>Sprint Week 1  </vt:lpstr>
      <vt:lpstr>The end of an Era: Internet Explorer</vt:lpstr>
      <vt:lpstr>Microsoft ended its support for the Internet Explorer 11 browser on June 15th, 2022.</vt:lpstr>
      <vt:lpstr>PowerPoint Presentation</vt:lpstr>
      <vt:lpstr>PowerPoint Presentation</vt:lpstr>
      <vt:lpstr>The Normalisation of GPU prices in 2022</vt:lpstr>
      <vt:lpstr>The Cause of the Price Increase</vt:lpstr>
      <vt:lpstr>The Stabilisation of the GPU Market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Week 1</dc:title>
  <dc:creator>Darla Ward</dc:creator>
  <cp:lastModifiedBy>Darla Ward</cp:lastModifiedBy>
  <cp:revision>8</cp:revision>
  <dcterms:created xsi:type="dcterms:W3CDTF">2022-06-22T23:40:07Z</dcterms:created>
  <dcterms:modified xsi:type="dcterms:W3CDTF">2022-06-23T14:36:02Z</dcterms:modified>
</cp:coreProperties>
</file>